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21"/>
  </p:notesMasterIdLst>
  <p:sldIdLst>
    <p:sldId id="276" r:id="rId4"/>
    <p:sldId id="260" r:id="rId5"/>
    <p:sldId id="290" r:id="rId6"/>
    <p:sldId id="301" r:id="rId7"/>
    <p:sldId id="299" r:id="rId8"/>
    <p:sldId id="304" r:id="rId9"/>
    <p:sldId id="297" r:id="rId10"/>
    <p:sldId id="300" r:id="rId11"/>
    <p:sldId id="298" r:id="rId12"/>
    <p:sldId id="303" r:id="rId13"/>
    <p:sldId id="302" r:id="rId14"/>
    <p:sldId id="294" r:id="rId15"/>
    <p:sldId id="295" r:id="rId16"/>
    <p:sldId id="292" r:id="rId17"/>
    <p:sldId id="291" r:id="rId18"/>
    <p:sldId id="28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4769" autoAdjust="0"/>
  </p:normalViewPr>
  <p:slideViewPr>
    <p:cSldViewPr snapToGrid="0">
      <p:cViewPr varScale="1">
        <p:scale>
          <a:sx n="70" d="100"/>
          <a:sy n="70" d="100"/>
        </p:scale>
        <p:origin x="10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Wilson" userId="e6594be5-0fd7-4a8b-9c66-e0b8f87ed7dc" providerId="ADAL" clId="{0733A4E4-78B5-4D7C-AF3A-323DA9D30159}"/>
    <pc:docChg chg="custSel delSld modSld">
      <pc:chgData name="Thomas Wilson" userId="e6594be5-0fd7-4a8b-9c66-e0b8f87ed7dc" providerId="ADAL" clId="{0733A4E4-78B5-4D7C-AF3A-323DA9D30159}" dt="2023-08-29T01:43:05.861" v="2648" actId="20577"/>
      <pc:docMkLst>
        <pc:docMk/>
      </pc:docMkLst>
      <pc:sldChg chg="modSp mod">
        <pc:chgData name="Thomas Wilson" userId="e6594be5-0fd7-4a8b-9c66-e0b8f87ed7dc" providerId="ADAL" clId="{0733A4E4-78B5-4D7C-AF3A-323DA9D30159}" dt="2023-08-29T00:26:37.709" v="1734" actId="20577"/>
        <pc:sldMkLst>
          <pc:docMk/>
          <pc:sldMk cId="817873043" sldId="289"/>
        </pc:sldMkLst>
        <pc:spChg chg="mod">
          <ac:chgData name="Thomas Wilson" userId="e6594be5-0fd7-4a8b-9c66-e0b8f87ed7dc" providerId="ADAL" clId="{0733A4E4-78B5-4D7C-AF3A-323DA9D30159}" dt="2023-08-29T00:26:37.709" v="1734" actId="20577"/>
          <ac:spMkLst>
            <pc:docMk/>
            <pc:sldMk cId="817873043" sldId="289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9T01:19:45.122" v="1961" actId="20577"/>
        <pc:sldMkLst>
          <pc:docMk/>
          <pc:sldMk cId="510694061" sldId="291"/>
        </pc:sldMkLst>
        <pc:spChg chg="mod">
          <ac:chgData name="Thomas Wilson" userId="e6594be5-0fd7-4a8b-9c66-e0b8f87ed7dc" providerId="ADAL" clId="{0733A4E4-78B5-4D7C-AF3A-323DA9D30159}" dt="2023-08-28T23:53:12.378" v="20" actId="20577"/>
          <ac:spMkLst>
            <pc:docMk/>
            <pc:sldMk cId="510694061" sldId="291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9T01:19:45.122" v="1961" actId="20577"/>
          <ac:spMkLst>
            <pc:docMk/>
            <pc:sldMk cId="510694061" sldId="291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9T01:43:05.861" v="2648" actId="20577"/>
        <pc:sldMkLst>
          <pc:docMk/>
          <pc:sldMk cId="4208155843" sldId="292"/>
        </pc:sldMkLst>
        <pc:spChg chg="mod">
          <ac:chgData name="Thomas Wilson" userId="e6594be5-0fd7-4a8b-9c66-e0b8f87ed7dc" providerId="ADAL" clId="{0733A4E4-78B5-4D7C-AF3A-323DA9D30159}" dt="2023-08-29T01:18:38.809" v="1950" actId="20577"/>
          <ac:spMkLst>
            <pc:docMk/>
            <pc:sldMk cId="4208155843" sldId="292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9T01:43:05.861" v="2648" actId="20577"/>
          <ac:spMkLst>
            <pc:docMk/>
            <pc:sldMk cId="4208155843" sldId="292"/>
            <ac:spMk id="7" creationId="{D07DE60C-F385-414C-8B4B-3519993CEDFB}"/>
          </ac:spMkLst>
        </pc:spChg>
      </pc:sldChg>
      <pc:sldChg chg="del">
        <pc:chgData name="Thomas Wilson" userId="e6594be5-0fd7-4a8b-9c66-e0b8f87ed7dc" providerId="ADAL" clId="{0733A4E4-78B5-4D7C-AF3A-323DA9D30159}" dt="2023-08-29T01:18:40.710" v="1951" actId="47"/>
        <pc:sldMkLst>
          <pc:docMk/>
          <pc:sldMk cId="127686373" sldId="293"/>
        </pc:sldMkLst>
      </pc:sldChg>
      <pc:sldChg chg="modSp mod">
        <pc:chgData name="Thomas Wilson" userId="e6594be5-0fd7-4a8b-9c66-e0b8f87ed7dc" providerId="ADAL" clId="{0733A4E4-78B5-4D7C-AF3A-323DA9D30159}" dt="2023-08-29T00:11:12.108" v="1363" actId="20577"/>
        <pc:sldMkLst>
          <pc:docMk/>
          <pc:sldMk cId="1934496650" sldId="294"/>
        </pc:sldMkLst>
        <pc:spChg chg="mod">
          <ac:chgData name="Thomas Wilson" userId="e6594be5-0fd7-4a8b-9c66-e0b8f87ed7dc" providerId="ADAL" clId="{0733A4E4-78B5-4D7C-AF3A-323DA9D30159}" dt="2023-08-29T00:11:12.108" v="1363" actId="20577"/>
          <ac:spMkLst>
            <pc:docMk/>
            <pc:sldMk cId="1934496650" sldId="294"/>
            <ac:spMk id="7" creationId="{D07DE60C-F385-414C-8B4B-3519993CEDFB}"/>
          </ac:spMkLst>
        </pc:spChg>
      </pc:sldChg>
      <pc:sldChg chg="addSp modSp mod">
        <pc:chgData name="Thomas Wilson" userId="e6594be5-0fd7-4a8b-9c66-e0b8f87ed7dc" providerId="ADAL" clId="{0733A4E4-78B5-4D7C-AF3A-323DA9D30159}" dt="2023-08-29T01:15:49.973" v="1839" actId="20577"/>
        <pc:sldMkLst>
          <pc:docMk/>
          <pc:sldMk cId="3546067347" sldId="295"/>
        </pc:sldMkLst>
        <pc:spChg chg="mod">
          <ac:chgData name="Thomas Wilson" userId="e6594be5-0fd7-4a8b-9c66-e0b8f87ed7dc" providerId="ADAL" clId="{0733A4E4-78B5-4D7C-AF3A-323DA9D30159}" dt="2023-08-29T01:11:17.419" v="1790" actId="20577"/>
          <ac:spMkLst>
            <pc:docMk/>
            <pc:sldMk cId="3546067347" sldId="295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9T01:15:49.973" v="1839" actId="20577"/>
          <ac:spMkLst>
            <pc:docMk/>
            <pc:sldMk cId="3546067347" sldId="295"/>
            <ac:spMk id="7" creationId="{D07DE60C-F385-414C-8B4B-3519993CEDFB}"/>
          </ac:spMkLst>
        </pc:spChg>
        <pc:picChg chg="add mod">
          <ac:chgData name="Thomas Wilson" userId="e6594be5-0fd7-4a8b-9c66-e0b8f87ed7dc" providerId="ADAL" clId="{0733A4E4-78B5-4D7C-AF3A-323DA9D30159}" dt="2023-08-29T01:15:34.432" v="1829" actId="1037"/>
          <ac:picMkLst>
            <pc:docMk/>
            <pc:sldMk cId="3546067347" sldId="295"/>
            <ac:picMk id="3" creationId="{00BE1355-6B61-3122-1B32-BF3EF3225223}"/>
          </ac:picMkLst>
        </pc:picChg>
        <pc:picChg chg="add mod">
          <ac:chgData name="Thomas Wilson" userId="e6594be5-0fd7-4a8b-9c66-e0b8f87ed7dc" providerId="ADAL" clId="{0733A4E4-78B5-4D7C-AF3A-323DA9D30159}" dt="2023-08-29T01:15:36.511" v="1831" actId="1038"/>
          <ac:picMkLst>
            <pc:docMk/>
            <pc:sldMk cId="3546067347" sldId="295"/>
            <ac:picMk id="5" creationId="{9BA91768-829A-CB43-DC87-0E73DB083889}"/>
          </ac:picMkLst>
        </pc:picChg>
      </pc:sldChg>
      <pc:sldChg chg="modSp del mod">
        <pc:chgData name="Thomas Wilson" userId="e6594be5-0fd7-4a8b-9c66-e0b8f87ed7dc" providerId="ADAL" clId="{0733A4E4-78B5-4D7C-AF3A-323DA9D30159}" dt="2023-08-29T01:01:54.709" v="1735" actId="47"/>
        <pc:sldMkLst>
          <pc:docMk/>
          <pc:sldMk cId="3206057576" sldId="296"/>
        </pc:sldMkLst>
        <pc:spChg chg="mod">
          <ac:chgData name="Thomas Wilson" userId="e6594be5-0fd7-4a8b-9c66-e0b8f87ed7dc" providerId="ADAL" clId="{0733A4E4-78B5-4D7C-AF3A-323DA9D30159}" dt="2023-08-29T00:19:45.908" v="1583" actId="20577"/>
          <ac:spMkLst>
            <pc:docMk/>
            <pc:sldMk cId="3206057576" sldId="296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9T00:20:07.636" v="1648" actId="20577"/>
          <ac:spMkLst>
            <pc:docMk/>
            <pc:sldMk cId="3206057576" sldId="296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8T23:50:39.781" v="8" actId="6549"/>
        <pc:sldMkLst>
          <pc:docMk/>
          <pc:sldMk cId="4007984927" sldId="299"/>
        </pc:sldMkLst>
        <pc:spChg chg="mod">
          <ac:chgData name="Thomas Wilson" userId="e6594be5-0fd7-4a8b-9c66-e0b8f87ed7dc" providerId="ADAL" clId="{0733A4E4-78B5-4D7C-AF3A-323DA9D30159}" dt="2023-08-28T23:50:26.179" v="7" actId="20577"/>
          <ac:spMkLst>
            <pc:docMk/>
            <pc:sldMk cId="4007984927" sldId="299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8T23:50:39.781" v="8" actId="6549"/>
          <ac:spMkLst>
            <pc:docMk/>
            <pc:sldMk cId="4007984927" sldId="299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8T23:51:30.871" v="9" actId="20577"/>
        <pc:sldMkLst>
          <pc:docMk/>
          <pc:sldMk cId="3443700769" sldId="300"/>
        </pc:sldMkLst>
        <pc:spChg chg="mod">
          <ac:chgData name="Thomas Wilson" userId="e6594be5-0fd7-4a8b-9c66-e0b8f87ed7dc" providerId="ADAL" clId="{0733A4E4-78B5-4D7C-AF3A-323DA9D30159}" dt="2023-08-28T23:51:30.871" v="9" actId="20577"/>
          <ac:spMkLst>
            <pc:docMk/>
            <pc:sldMk cId="3443700769" sldId="300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9T00:11:47.553" v="1407" actId="20577"/>
        <pc:sldMkLst>
          <pc:docMk/>
          <pc:sldMk cId="1422762508" sldId="304"/>
        </pc:sldMkLst>
        <pc:spChg chg="mod">
          <ac:chgData name="Thomas Wilson" userId="e6594be5-0fd7-4a8b-9c66-e0b8f87ed7dc" providerId="ADAL" clId="{0733A4E4-78B5-4D7C-AF3A-323DA9D30159}" dt="2023-08-29T00:11:47.553" v="1407" actId="20577"/>
          <ac:spMkLst>
            <pc:docMk/>
            <pc:sldMk cId="1422762508" sldId="304"/>
            <ac:spMk id="7" creationId="{D07DE60C-F385-414C-8B4B-3519993CED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23/10/2023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487775"/>
            <a:ext cx="10429195" cy="2272930"/>
          </a:xfrm>
        </p:spPr>
        <p:txBody>
          <a:bodyPr/>
          <a:lstStyle/>
          <a:p>
            <a:r>
              <a:rPr lang="en-AU" dirty="0"/>
              <a:t>An empirical approach for strengthening and smoothing migration age profiles for small area population projections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96D7D54-FF8D-CEBD-639E-CC2BBEC567D8}"/>
              </a:ext>
            </a:extLst>
          </p:cNvPr>
          <p:cNvSpPr txBox="1">
            <a:spLocks/>
          </p:cNvSpPr>
          <p:nvPr/>
        </p:nvSpPr>
        <p:spPr>
          <a:xfrm>
            <a:off x="500063" y="4760705"/>
            <a:ext cx="5312158" cy="1661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Tom Wilson</a:t>
            </a:r>
          </a:p>
          <a:p>
            <a:endParaRPr lang="en-US" sz="2200"/>
          </a:p>
          <a:p>
            <a:r>
              <a:rPr lang="en-US" sz="2200" b="0"/>
              <a:t>Demography &amp; Ageing Unit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45985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462005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In-migration, out-migration, immigration &amp; emigration proportionally adjusted to be consistent with cohort net migration over a 5 year base period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Cohort net migration calculated as cohort population change after accounting for deaths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F7F74-F4B7-D7AB-2011-30FA7783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15" y="1814488"/>
            <a:ext cx="6788350" cy="354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6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7"/>
            <a:ext cx="4572772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In-migration rates smoothed by applying TOPALS smoothing.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Rate ratio = adjusted in-migration rate / model in-migration rate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Rate ratios smoothed over age using linear splines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Smoothed rate = smoothed rate ratio × model in-migration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70A50-5D4C-5B86-3520-D1B718ED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414" y="1831710"/>
            <a:ext cx="6731351" cy="35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0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Partial validation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4429815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Smoothed &amp; strengthened migration rates multiplied by populations to obtain migration flows. 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Net </a:t>
            </a:r>
            <a:r>
              <a:rPr lang="en-AU" sz="2200" dirty="0" err="1"/>
              <a:t>mig</a:t>
            </a:r>
            <a:r>
              <a:rPr lang="en-AU" sz="2200" dirty="0"/>
              <a:t> = immigration + in-migration       – out-migration – emigration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Compared to residual net migration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(won’t be exact match due to smoothing)</a:t>
            </a:r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5B864-2990-D06B-1FAD-EF6D60E1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45" y="1833060"/>
            <a:ext cx="6710419" cy="35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9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Larger population (62,400)			       Smaller population (2,600)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E1355-6B61-3122-1B32-BF3EF322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75" y="2211917"/>
            <a:ext cx="5851029" cy="3056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91768-829A-CB43-DC87-0E73DB08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48" y="2211917"/>
            <a:ext cx="5851030" cy="30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6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Discussion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I’ve found this approach to be helpful in preparing migration rate age profile for small area population projections. Largely automated.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Method is imperfect. Some manual intervention is necessary for some areas, esp. very small areas.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Cohort-component model with directional migration reaches its limit with very small populations (and other simpler models may be better)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Common projection assumption of constant rate age profiles of migration (though not levels) reasonable for many small areas, but not all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20815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Cannot directly assess accuracy of strengthened &amp; smoothed migration rate age profiles          (unless we had microdata we could sample from; apply this method; and compare with full pop)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For some small area populations strengthening doesn’t always give great migration age profiles (though the cohort net migration adjustment partially ‘solves’ this)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We rely on the population estimates at t and t-5 being accurate and not too noisy – though this isn’t always the case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For the very smallest populations, it is best to average strengthened &amp; smoothed migration rate over 2 or more periods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51069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46344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Relatively straightforward approach for strengthening &amp; smoothing migration rate age profiles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Combines information from: </a:t>
            </a:r>
          </a:p>
          <a:p>
            <a:pPr marL="457200" indent="-457200">
              <a:spcBef>
                <a:spcPts val="0"/>
              </a:spcBef>
              <a:buAutoNum type="arabicParenBoth"/>
            </a:pPr>
            <a:r>
              <a:rPr lang="en-AU" sz="2200" dirty="0"/>
              <a:t>local area migration patterns</a:t>
            </a:r>
          </a:p>
          <a:p>
            <a:pPr marL="457200" indent="-457200">
              <a:spcBef>
                <a:spcPts val="0"/>
              </a:spcBef>
              <a:buAutoNum type="arabicParenBoth"/>
            </a:pPr>
            <a:r>
              <a:rPr lang="en-AU" sz="2200" dirty="0"/>
              <a:t>model migration patterns</a:t>
            </a:r>
          </a:p>
          <a:p>
            <a:pPr marL="457200" indent="-457200">
              <a:spcBef>
                <a:spcPts val="0"/>
              </a:spcBef>
              <a:buAutoNum type="arabicParenBoth"/>
            </a:pPr>
            <a:r>
              <a:rPr lang="en-AU" sz="2200" dirty="0"/>
              <a:t>local area net migration calculated from population estimates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Simple calculations - can be implemented in Excel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Migration age profiles are approximately consistent with base period cohort net migration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Mostly, results look plausible and sensible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Outputs ready to be implemented in my State &amp; local area projection model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Of course, migration patterns at the small area scale can change markedly over time</a:t>
            </a:r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1787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0E463-CEA6-4D3D-B023-5C854189A3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149" y="3942856"/>
            <a:ext cx="4772202" cy="707231"/>
          </a:xfrm>
        </p:spPr>
        <p:txBody>
          <a:bodyPr>
            <a:noAutofit/>
          </a:bodyPr>
          <a:lstStyle/>
          <a:p>
            <a:r>
              <a:rPr lang="en-AU" sz="1800" dirty="0"/>
              <a:t>Email:</a:t>
            </a:r>
          </a:p>
          <a:p>
            <a:pPr lvl="1"/>
            <a:r>
              <a:rPr lang="en-AU" sz="1800" dirty="0"/>
              <a:t>wilson.t1@unimelb.edu.au </a:t>
            </a:r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When preparing small area population projections using a cohort-component model incorporating directional migration flows, there are several challenges.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Lots of noise in data, especially migration.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Not a good idea to project noise.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Common small area geographies: </a:t>
            </a:r>
          </a:p>
          <a:p>
            <a:pPr marL="271463" indent="-271463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SA2 areas (median pop 9,831 in 2021)</a:t>
            </a:r>
          </a:p>
          <a:p>
            <a:pPr marL="271463" indent="-271463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Local Government Areas (median 13,085)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Graph shows fictitious example of migration                                                                                              rates for population of 9,831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5DA45-AD4C-3D11-8B0C-B8EF4C11B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27" y="2654316"/>
            <a:ext cx="5536438" cy="32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3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To reduce noise in small area migration data we could:</a:t>
            </a:r>
          </a:p>
          <a:p>
            <a:pPr marL="271463" indent="-2714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Aggregate over time</a:t>
            </a:r>
          </a:p>
          <a:p>
            <a:pPr marL="271463" indent="-2714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Aggregate over sex</a:t>
            </a:r>
          </a:p>
          <a:p>
            <a:pPr marL="271463" indent="-2714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Aggregate over age (e.g. 5 year age groups rather than 1 year age groups)</a:t>
            </a:r>
          </a:p>
          <a:p>
            <a:pPr marL="271463" indent="-2714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Smooth over age (e.g. 3-term average; model migration schedule)</a:t>
            </a:r>
          </a:p>
          <a:p>
            <a:pPr marL="271463" indent="-2714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Use synthetic / model migration data</a:t>
            </a:r>
          </a:p>
          <a:p>
            <a:pPr marL="271463" indent="-2714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Borrow from larger populations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[Use simpler projection models without directional migration flows]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13076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Aim of project: to develop 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a system for strengthening &amp; smoothing small area migration age profiles for projections 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which is suitable for implementation by practitioners &amp; researchers</a:t>
            </a:r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r>
              <a:rPr lang="en-AU" sz="2200" dirty="0"/>
              <a:t>Bi-regional cohort-component projection model. Migration age profiles needed: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internal out-migration rates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internal in-migration rates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emigration rates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immigration flows</a:t>
            </a:r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25399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approach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 marL="271463" indent="-271463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Start with 5 year age group &amp; 5 year interval census migration data</a:t>
            </a:r>
          </a:p>
          <a:p>
            <a:pPr marL="271463" indent="-271463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Create preliminary pseudo-movement migration rates from census transition migration data</a:t>
            </a:r>
          </a:p>
          <a:p>
            <a:pPr marL="271463" indent="-271463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Strengthen rates by combining original rates and model migration rates </a:t>
            </a:r>
          </a:p>
          <a:p>
            <a:pPr marL="271463" indent="-271463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Convert migration rates to flows</a:t>
            </a:r>
          </a:p>
          <a:p>
            <a:pPr marL="271463" indent="-271463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Adjust flows to make consistent with cohort net migration patterns over a 5 year base period</a:t>
            </a:r>
          </a:p>
          <a:p>
            <a:pPr marL="271463" indent="-271463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Convert back to rates</a:t>
            </a:r>
          </a:p>
          <a:p>
            <a:pPr marL="271463" indent="-271463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AU" sz="2200" dirty="0"/>
              <a:t>Smooth rates over age using TOPALS (linear splines of rate ratios)</a:t>
            </a:r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00798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Input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Census 5 year interval migration by sex &amp; 5 year age group for small areas                               (internal in- and out-migration, and immigration)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Census 1 year interval migration totals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Model migration rates by age for internal migration &amp; emigration, and immigration flows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Estimated Resident Populations (ERPs) by sex and 5 year age group for the start and end of the base period, year t and year t-5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Total births and deaths for the base period, t-5 to t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Mortality surface of life tables for Australia (for calculating base period cohort deaths)</a:t>
            </a:r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2276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Waratah Wynyard council, north west coast of Tasmania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Rural region with a few small towns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Population, 2021 = 14,600</a:t>
            </a:r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A5CB-1EE4-48E0-3817-22859F9D5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29" y="382988"/>
            <a:ext cx="1318547" cy="1798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D05DE-3DA8-15EB-39F4-B8B2BAC60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93" y="2358611"/>
            <a:ext cx="5774211" cy="4330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F981E3-577F-33EF-3A69-18724C9AB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62" y="3248088"/>
            <a:ext cx="3938495" cy="34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8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7"/>
            <a:ext cx="4518914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In-migration estimate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= census 5 year migration by age &amp; sex scaled up to sum to 5 x 1 year total migration.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Pseudo-movement migration data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Original in-migration rate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= in-migration estimate / rest of Australia population-at-risk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4965E-D2AC-1EE7-8EB8-A7DE1708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270" y="1839093"/>
            <a:ext cx="6889495" cy="35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0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4603267" cy="4953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Strengthened migration rate                 = proportion × original rate                     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    + (1 – proportion) × model rate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Model rate = aggregate migration between all small areas in Australia scaled to the GMR of the area in question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Proportion = local population / threshold population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(up to max value of 1.0)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04365-EC2C-9395-5019-631A17AB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057" y="1817913"/>
            <a:ext cx="6967708" cy="36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38166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</Template>
  <TotalTime>6898</TotalTime>
  <Words>931</Words>
  <Application>Microsoft Office PowerPoint</Application>
  <PresentationFormat>Widescreen</PresentationFormat>
  <Paragraphs>129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Georgia</vt:lpstr>
      <vt:lpstr>Wingdings</vt:lpstr>
      <vt:lpstr>University of Melbourne</vt:lpstr>
      <vt:lpstr>University of Melbourne Patterns</vt:lpstr>
      <vt:lpstr>University of Melbourne-Layout B</vt:lpstr>
      <vt:lpstr>PowerPoint Presentation</vt:lpstr>
      <vt:lpstr>Introduction</vt:lpstr>
      <vt:lpstr>Options</vt:lpstr>
      <vt:lpstr>Aim</vt:lpstr>
      <vt:lpstr>Overview of approach</vt:lpstr>
      <vt:lpstr>Input data</vt:lpstr>
      <vt:lpstr>Example</vt:lpstr>
      <vt:lpstr>Example</vt:lpstr>
      <vt:lpstr>Example</vt:lpstr>
      <vt:lpstr>Example</vt:lpstr>
      <vt:lpstr>Example</vt:lpstr>
      <vt:lpstr>Partial validation</vt:lpstr>
      <vt:lpstr>Other examples</vt:lpstr>
      <vt:lpstr>Discussion</vt:lpstr>
      <vt:lpstr>Limitations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Wilson</dc:creator>
  <cp:lastModifiedBy>Thomas Wilson</cp:lastModifiedBy>
  <cp:revision>572</cp:revision>
  <dcterms:created xsi:type="dcterms:W3CDTF">2020-03-31T01:45:54Z</dcterms:created>
  <dcterms:modified xsi:type="dcterms:W3CDTF">2023-10-23T06:26:59Z</dcterms:modified>
</cp:coreProperties>
</file>